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Nunito Sans Bold" charset="1" panose="00000800000000000000"/>
      <p:regular r:id="rId11"/>
    </p:embeddedFont>
    <p:embeddedFont>
      <p:font typeface="Nunito Sans Bold Bold" charset="1" panose="00000900000000000000"/>
      <p:regular r:id="rId12"/>
    </p:embeddedFont>
    <p:embeddedFont>
      <p:font typeface="Nunito Sans Bold Italics" charset="1" panose="00000800000000000000"/>
      <p:regular r:id="rId13"/>
    </p:embeddedFont>
    <p:embeddedFont>
      <p:font typeface="Nunito Sans Bold Bold Italics" charset="1" panose="00000900000000000000"/>
      <p:regular r:id="rId14"/>
    </p:embeddedFont>
    <p:embeddedFont>
      <p:font typeface="Nunito Sans Black" charset="1" panose="00000A00000000000000"/>
      <p:regular r:id="rId15"/>
    </p:embeddedFont>
    <p:embeddedFont>
      <p:font typeface="Nunito Sans Black Italics" charset="1" panose="00000A00000000000000"/>
      <p:regular r:id="rId16"/>
    </p:embeddedFont>
    <p:embeddedFont>
      <p:font typeface="Nunito Sans Extra Light" charset="1" panose="00000300000000000000"/>
      <p:regular r:id="rId17"/>
    </p:embeddedFont>
    <p:embeddedFont>
      <p:font typeface="Nunito Sans Extra Light Bold" charset="1" panose="00000400000000000000"/>
      <p:regular r:id="rId18"/>
    </p:embeddedFont>
    <p:embeddedFont>
      <p:font typeface="Nunito Sans Extra Light Italics" charset="1" panose="00000300000000000000"/>
      <p:regular r:id="rId19"/>
    </p:embeddedFont>
    <p:embeddedFont>
      <p:font typeface="Nunito Sans Extra Light Bold Italics" charset="1" panose="000004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23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gif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58762" y="-904875"/>
            <a:ext cx="5834077" cy="12096750"/>
            <a:chOff x="0" y="0"/>
            <a:chExt cx="1324968" cy="274727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24968" cy="2747275"/>
            </a:xfrm>
            <a:custGeom>
              <a:avLst/>
              <a:gdLst/>
              <a:ahLst/>
              <a:cxnLst/>
              <a:rect r="r" b="b" t="t" l="l"/>
              <a:pathLst>
                <a:path h="2747275" w="1324968">
                  <a:moveTo>
                    <a:pt x="0" y="0"/>
                  </a:moveTo>
                  <a:lnTo>
                    <a:pt x="1324968" y="0"/>
                  </a:lnTo>
                  <a:lnTo>
                    <a:pt x="1324968" y="2747275"/>
                  </a:lnTo>
                  <a:lnTo>
                    <a:pt x="0" y="274727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31019" y="828778"/>
            <a:ext cx="15198732" cy="8942226"/>
            <a:chOff x="0" y="0"/>
            <a:chExt cx="20264976" cy="1192296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0264976" cy="11922968"/>
            </a:xfrm>
            <a:prstGeom prst="rect">
              <a:avLst/>
            </a:prstGeom>
          </p:spPr>
        </p:pic>
        <p:grpSp>
          <p:nvGrpSpPr>
            <p:cNvPr name="Group 6" id="6"/>
            <p:cNvGrpSpPr/>
            <p:nvPr/>
          </p:nvGrpSpPr>
          <p:grpSpPr>
            <a:xfrm rot="0">
              <a:off x="396908" y="288055"/>
              <a:ext cx="19240500" cy="10972800"/>
              <a:chOff x="0" y="0"/>
              <a:chExt cx="3355953" cy="191389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3355953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355953">
                    <a:moveTo>
                      <a:pt x="0" y="0"/>
                    </a:moveTo>
                    <a:lnTo>
                      <a:pt x="3355953" y="0"/>
                    </a:lnTo>
                    <a:lnTo>
                      <a:pt x="3355953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D1233"/>
              </a:solidFill>
            </p:spPr>
          </p:sp>
        </p:grp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448925" y="1738312"/>
            <a:ext cx="6810375" cy="681037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50606" r="-50606" t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048965" y="2547292"/>
            <a:ext cx="6651515" cy="392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60"/>
              </a:lnSpc>
            </a:pPr>
            <a:r>
              <a:rPr lang="en-US" sz="5600" spc="-56">
                <a:solidFill>
                  <a:srgbClr val="FFFFFF"/>
                </a:solidFill>
                <a:latin typeface="Nunito Sans Black Bold"/>
              </a:rPr>
              <a:t>Implementasi Struktur Data Stack Pada Data Pasien Rehabilitasi</a:t>
            </a:r>
          </a:p>
          <a:p>
            <a:pPr>
              <a:lnSpc>
                <a:spcPts val="616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048965" y="6409362"/>
            <a:ext cx="6651515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Nunito Sans Extra Light"/>
              </a:rPr>
              <a:t>Tugas Besar Struktur Data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Nunito Sans Extra Light"/>
              </a:rPr>
              <a:t>Kelompok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400496" y="-10589300"/>
            <a:ext cx="3239607" cy="21316950"/>
            <a:chOff x="0" y="0"/>
            <a:chExt cx="735742" cy="484126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35742" cy="4841260"/>
            </a:xfrm>
            <a:custGeom>
              <a:avLst/>
              <a:gdLst/>
              <a:ahLst/>
              <a:cxnLst/>
              <a:rect r="r" b="b" t="t" l="l"/>
              <a:pathLst>
                <a:path h="4841260" w="735742">
                  <a:moveTo>
                    <a:pt x="0" y="0"/>
                  </a:moveTo>
                  <a:lnTo>
                    <a:pt x="735742" y="0"/>
                  </a:lnTo>
                  <a:lnTo>
                    <a:pt x="735742" y="4841260"/>
                  </a:lnTo>
                  <a:lnTo>
                    <a:pt x="0" y="4841260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144496" y="-1429481"/>
            <a:ext cx="15999009" cy="20915371"/>
            <a:chOff x="0" y="0"/>
            <a:chExt cx="21332012" cy="2788716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1332012" cy="27887161"/>
            </a:xfrm>
            <a:prstGeom prst="rect">
              <a:avLst/>
            </a:prstGeom>
          </p:spPr>
        </p:pic>
        <p:sp>
          <p:nvSpPr>
            <p:cNvPr name="AutoShape 6" id="6"/>
            <p:cNvSpPr/>
            <p:nvPr/>
          </p:nvSpPr>
          <p:spPr>
            <a:xfrm rot="0">
              <a:off x="490226" y="444442"/>
              <a:ext cx="19910456" cy="26389256"/>
            </a:xfrm>
            <a:prstGeom prst="rect">
              <a:avLst/>
            </a:prstGeom>
            <a:solidFill>
              <a:srgbClr val="1D1233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61513" y="2227954"/>
            <a:ext cx="7670437" cy="366814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61513" y="6439026"/>
            <a:ext cx="7670437" cy="240670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144000" y="2600907"/>
            <a:ext cx="8758176" cy="292224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144000" y="6189491"/>
            <a:ext cx="8729043" cy="283871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696757" y="650240"/>
            <a:ext cx="4894486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160"/>
              </a:lnSpc>
              <a:spcBef>
                <a:spcPct val="0"/>
              </a:spcBef>
            </a:pPr>
            <a:r>
              <a:rPr lang="en-US" sz="5600" spc="-56">
                <a:solidFill>
                  <a:srgbClr val="FFFFFF"/>
                </a:solidFill>
                <a:latin typeface="Nunito Sans Black"/>
              </a:rPr>
              <a:t>Hasil Program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400496" y="-10589300"/>
            <a:ext cx="3239607" cy="21316950"/>
            <a:chOff x="0" y="0"/>
            <a:chExt cx="735742" cy="484126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35742" cy="4841260"/>
            </a:xfrm>
            <a:custGeom>
              <a:avLst/>
              <a:gdLst/>
              <a:ahLst/>
              <a:cxnLst/>
              <a:rect r="r" b="b" t="t" l="l"/>
              <a:pathLst>
                <a:path h="4841260" w="735742">
                  <a:moveTo>
                    <a:pt x="0" y="0"/>
                  </a:moveTo>
                  <a:lnTo>
                    <a:pt x="735742" y="0"/>
                  </a:lnTo>
                  <a:lnTo>
                    <a:pt x="735742" y="4841260"/>
                  </a:lnTo>
                  <a:lnTo>
                    <a:pt x="0" y="4841260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144496" y="-1429481"/>
            <a:ext cx="15999009" cy="20915371"/>
            <a:chOff x="0" y="0"/>
            <a:chExt cx="21332012" cy="2788716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1332012" cy="27887161"/>
            </a:xfrm>
            <a:prstGeom prst="rect">
              <a:avLst/>
            </a:prstGeom>
          </p:spPr>
        </p:pic>
        <p:sp>
          <p:nvSpPr>
            <p:cNvPr name="AutoShape 6" id="6"/>
            <p:cNvSpPr/>
            <p:nvPr/>
          </p:nvSpPr>
          <p:spPr>
            <a:xfrm rot="0">
              <a:off x="490226" y="444442"/>
              <a:ext cx="19910456" cy="26389256"/>
            </a:xfrm>
            <a:prstGeom prst="rect">
              <a:avLst/>
            </a:prstGeom>
            <a:solidFill>
              <a:srgbClr val="1D1233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547" t="0" r="547" b="0"/>
          <a:stretch>
            <a:fillRect/>
          </a:stretch>
        </p:blipFill>
        <p:spPr>
          <a:xfrm flipH="false" flipV="false" rot="0">
            <a:off x="3222055" y="3463516"/>
            <a:ext cx="12147725" cy="348428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696757" y="650240"/>
            <a:ext cx="4894486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160"/>
              </a:lnSpc>
              <a:spcBef>
                <a:spcPct val="0"/>
              </a:spcBef>
            </a:pPr>
            <a:r>
              <a:rPr lang="en-US" sz="5600" spc="-56">
                <a:solidFill>
                  <a:srgbClr val="FFFFFF"/>
                </a:solidFill>
                <a:latin typeface="Nunito Sans Black"/>
              </a:rPr>
              <a:t>Hasil Program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6154042" y="8561647"/>
            <a:ext cx="368190" cy="36819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14314" y="-714375"/>
            <a:ext cx="2505089" cy="12573000"/>
            <a:chOff x="0" y="0"/>
            <a:chExt cx="568927" cy="285543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9794" y="414704"/>
            <a:ext cx="7314137" cy="9561710"/>
            <a:chOff x="0" y="0"/>
            <a:chExt cx="9752182" cy="127489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752182" cy="12748947"/>
            </a:xfrm>
            <a:prstGeom prst="rect">
              <a:avLst/>
            </a:prstGeom>
          </p:spPr>
        </p:pic>
        <p:sp>
          <p:nvSpPr>
            <p:cNvPr name="AutoShape 7" id="7"/>
            <p:cNvSpPr/>
            <p:nvPr/>
          </p:nvSpPr>
          <p:spPr>
            <a:xfrm rot="0">
              <a:off x="224113" y="203182"/>
              <a:ext cx="9102302" cy="12064162"/>
            </a:xfrm>
            <a:prstGeom prst="rect">
              <a:avLst/>
            </a:prstGeom>
            <a:solidFill>
              <a:srgbClr val="1D1233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9518" r="0" b="9518"/>
          <a:stretch>
            <a:fillRect/>
          </a:stretch>
        </p:blipFill>
        <p:spPr>
          <a:xfrm flipH="false" flipV="false" rot="-1322435">
            <a:off x="8409603" y="2348154"/>
            <a:ext cx="9144000" cy="5694809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890274" y="2550785"/>
            <a:ext cx="4873176" cy="4898088"/>
            <a:chOff x="0" y="0"/>
            <a:chExt cx="6497568" cy="653078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951895"/>
              <a:ext cx="6497568" cy="45788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Nunito Sans Extra Light"/>
                </a:rPr>
                <a:t>Berdasarkan hasil program dapat disimpulkan bahwa permasalahan dalam pengelolaan data pasien rehabilitasi dapat diimplementasikan ke dalam struktur data stack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8278"/>
              <a:ext cx="6497568" cy="1332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590"/>
                </a:lnSpc>
                <a:spcBef>
                  <a:spcPct val="0"/>
                </a:spcBef>
              </a:pPr>
              <a:r>
                <a:rPr lang="en-US" sz="6900" spc="-69">
                  <a:solidFill>
                    <a:srgbClr val="FFFFFF"/>
                  </a:solidFill>
                  <a:latin typeface="Nunito Sans Black"/>
                </a:rPr>
                <a:t>Kesimpulan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22186" y="3772538"/>
            <a:ext cx="9243629" cy="449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 spc="-36">
                <a:solidFill>
                  <a:srgbClr val="1D1233"/>
                </a:solidFill>
                <a:latin typeface="Nunito Sans Black Light"/>
              </a:rPr>
              <a:t>“Data dominates. If you’ve chosen the right data structures and organized things well, the algorithms will almost always be self-evident. Data structures, not algorithms, are central to programming.”</a:t>
            </a:r>
          </a:p>
          <a:p>
            <a:pPr algn="ctr">
              <a:lnSpc>
                <a:spcPts val="4439"/>
              </a:lnSpc>
            </a:pPr>
          </a:p>
          <a:p>
            <a:pPr algn="ctr" marL="0" indent="0" lvl="0">
              <a:lnSpc>
                <a:spcPts val="4439"/>
              </a:lnSpc>
              <a:spcBef>
                <a:spcPct val="0"/>
              </a:spcBef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01635" y="2233171"/>
            <a:ext cx="1084730" cy="74938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129924" y="7713348"/>
            <a:ext cx="802815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D1233"/>
                </a:solidFill>
                <a:latin typeface="Nunito Sans Extra Light"/>
              </a:rPr>
              <a:t>-Rob Pike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838" r="0" b="1183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2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6675" y="6787734"/>
            <a:ext cx="21195194" cy="0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6006755" y="-714375"/>
            <a:ext cx="2505089" cy="12573000"/>
            <a:chOff x="0" y="0"/>
            <a:chExt cx="568927" cy="285543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14683" y="414704"/>
            <a:ext cx="7444617" cy="9732286"/>
            <a:chOff x="0" y="0"/>
            <a:chExt cx="9926156" cy="1297638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926156" cy="12976382"/>
            </a:xfrm>
            <a:prstGeom prst="rect">
              <a:avLst/>
            </a:prstGeom>
          </p:spPr>
        </p:pic>
        <p:sp>
          <p:nvSpPr>
            <p:cNvPr name="AutoShape 7" id="7"/>
            <p:cNvSpPr/>
            <p:nvPr/>
          </p:nvSpPr>
          <p:spPr>
            <a:xfrm rot="0">
              <a:off x="228111" y="206807"/>
              <a:ext cx="9264682" cy="12279380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317261" y="6659950"/>
            <a:ext cx="5381277" cy="368617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759501" y="3693725"/>
            <a:ext cx="5247255" cy="2966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67"/>
              </a:lnSpc>
              <a:spcBef>
                <a:spcPct val="0"/>
              </a:spcBef>
            </a:pPr>
            <a:r>
              <a:rPr lang="en-US" sz="7061" spc="-70">
                <a:solidFill>
                  <a:srgbClr val="000000"/>
                </a:solidFill>
                <a:latin typeface="League Spartan"/>
              </a:rPr>
              <a:t>Anggota Kelompok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1799" y="2516898"/>
            <a:ext cx="8272201" cy="354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5"/>
              </a:lnSpc>
            </a:pPr>
            <a:r>
              <a:rPr lang="en-US" sz="3411">
                <a:solidFill>
                  <a:srgbClr val="FFFFFF"/>
                </a:solidFill>
                <a:latin typeface="Nunito Sans Bold"/>
              </a:rPr>
              <a:t>Kanaya Dea Thalita Akhmad  121450001</a:t>
            </a:r>
          </a:p>
          <a:p>
            <a:pPr algn="ctr">
              <a:lnSpc>
                <a:spcPts val="4775"/>
              </a:lnSpc>
            </a:pPr>
            <a:r>
              <a:rPr lang="en-US" sz="3411">
                <a:solidFill>
                  <a:srgbClr val="FFFFFF"/>
                </a:solidFill>
                <a:latin typeface="Nunito Sans Bold"/>
              </a:rPr>
              <a:t>Sarah Natalita Geraldine         121450022</a:t>
            </a:r>
          </a:p>
          <a:p>
            <a:pPr algn="ctr">
              <a:lnSpc>
                <a:spcPts val="4775"/>
              </a:lnSpc>
            </a:pPr>
            <a:r>
              <a:rPr lang="en-US" sz="3411">
                <a:solidFill>
                  <a:srgbClr val="FFFFFF"/>
                </a:solidFill>
                <a:latin typeface="Nunito Sans Bold"/>
              </a:rPr>
              <a:t>Ivander Perdana Mokhtar       121450067</a:t>
            </a:r>
          </a:p>
          <a:p>
            <a:pPr algn="ctr">
              <a:lnSpc>
                <a:spcPts val="4775"/>
              </a:lnSpc>
            </a:pPr>
            <a:r>
              <a:rPr lang="en-US" sz="3411">
                <a:solidFill>
                  <a:srgbClr val="FFFFFF"/>
                </a:solidFill>
                <a:latin typeface="Nunito Sans Bold"/>
              </a:rPr>
              <a:t>Silvia Azahrani                         121450070</a:t>
            </a:r>
          </a:p>
          <a:p>
            <a:pPr algn="ctr">
              <a:lnSpc>
                <a:spcPts val="4775"/>
              </a:lnSpc>
            </a:pPr>
            <a:r>
              <a:rPr lang="en-US" sz="3411">
                <a:solidFill>
                  <a:srgbClr val="FFFFFF"/>
                </a:solidFill>
                <a:latin typeface="Nunito Sans Bold"/>
              </a:rPr>
              <a:t>Deodry Siahaan                       121450151</a:t>
            </a:r>
          </a:p>
          <a:p>
            <a:pPr algn="ctr">
              <a:lnSpc>
                <a:spcPts val="47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772900" y="1028700"/>
            <a:ext cx="5486400" cy="8229600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47755" r="-154005" t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146561" y="-318551"/>
            <a:ext cx="15196939" cy="11550899"/>
            <a:chOff x="0" y="0"/>
            <a:chExt cx="20262585" cy="1540119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0262585" cy="15401199"/>
            </a:xfrm>
            <a:prstGeom prst="rect">
              <a:avLst/>
            </a:prstGeom>
          </p:spPr>
        </p:pic>
        <p:sp>
          <p:nvSpPr>
            <p:cNvPr name="AutoShape 6" id="6"/>
            <p:cNvSpPr/>
            <p:nvPr/>
          </p:nvSpPr>
          <p:spPr>
            <a:xfrm rot="0">
              <a:off x="559020" y="374335"/>
              <a:ext cx="19091069" cy="14260369"/>
            </a:xfrm>
            <a:prstGeom prst="rect">
              <a:avLst/>
            </a:prstGeom>
            <a:solidFill>
              <a:srgbClr val="1D1233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943760" y="1683388"/>
            <a:ext cx="9288253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pc="-72">
                <a:solidFill>
                  <a:srgbClr val="FFFFFF"/>
                </a:solidFill>
                <a:latin typeface="Nunito Sans Black"/>
              </a:rPr>
              <a:t>Latar Belakang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3760" y="3840506"/>
            <a:ext cx="9016296" cy="316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Nunito Sans Extra Light"/>
              </a:rPr>
              <a:t>Salah satu instansi masyarakat yang aktif saat ini adalah pusat rehabilitasi. Dalam suatu instansi pasti dibutuhkan  diperlukan pengelolaan dokumen bagi pasien pasien rehabilitasi.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6154042" y="8561647"/>
            <a:ext cx="368190" cy="36819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14314" y="-714375"/>
            <a:ext cx="2505089" cy="12573000"/>
            <a:chOff x="0" y="0"/>
            <a:chExt cx="568927" cy="285543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9794" y="414704"/>
            <a:ext cx="7314137" cy="9561710"/>
            <a:chOff x="0" y="0"/>
            <a:chExt cx="9752182" cy="127489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752182" cy="12748947"/>
            </a:xfrm>
            <a:prstGeom prst="rect">
              <a:avLst/>
            </a:prstGeom>
          </p:spPr>
        </p:pic>
        <p:sp>
          <p:nvSpPr>
            <p:cNvPr name="AutoShape 7" id="7"/>
            <p:cNvSpPr/>
            <p:nvPr/>
          </p:nvSpPr>
          <p:spPr>
            <a:xfrm rot="0">
              <a:off x="224113" y="203182"/>
              <a:ext cx="9102302" cy="12064162"/>
            </a:xfrm>
            <a:prstGeom prst="rect">
              <a:avLst/>
            </a:prstGeom>
            <a:solidFill>
              <a:srgbClr val="1D1233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22129" r="65804" b="9514"/>
          <a:stretch>
            <a:fillRect/>
          </a:stretch>
        </p:blipFill>
        <p:spPr>
          <a:xfrm flipH="false" flipV="false" rot="0">
            <a:off x="9528476" y="1069822"/>
            <a:ext cx="6993757" cy="7860016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600200" y="1820369"/>
            <a:ext cx="4873176" cy="6935145"/>
            <a:chOff x="0" y="0"/>
            <a:chExt cx="6497568" cy="924686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348952"/>
              <a:ext cx="6497568" cy="58979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Nunito Sans Extra Light"/>
                </a:rPr>
                <a:t>Dataset yang diambil merupakan data public dari platform kaggle </a:t>
              </a:r>
            </a:p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Nunito Sans Extra Light"/>
                </a:rPr>
                <a:t>Dataset ini berisi beragam data jenis kuantitatif dan kualitatif yang disajikan dalam data berbentuk .csv, dengan 200 baris dan 6 kolom. </a:t>
              </a:r>
            </a:p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8278"/>
              <a:ext cx="6497568" cy="2729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920"/>
                </a:lnSpc>
                <a:spcBef>
                  <a:spcPct val="0"/>
                </a:spcBef>
              </a:pPr>
              <a:r>
                <a:rPr lang="en-US" sz="7200" spc="-72">
                  <a:solidFill>
                    <a:srgbClr val="FFFFFF"/>
                  </a:solidFill>
                  <a:latin typeface="Nunito Sans Black"/>
                </a:rPr>
                <a:t>Deskripsi Data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1028700"/>
            <a:ext cx="5486400" cy="8229600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35290" r="-35290" t="0" b="-867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15100" y="-631950"/>
            <a:ext cx="15196939" cy="11550899"/>
            <a:chOff x="0" y="0"/>
            <a:chExt cx="20262585" cy="1540119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0262585" cy="15401199"/>
            </a:xfrm>
            <a:prstGeom prst="rect">
              <a:avLst/>
            </a:prstGeom>
          </p:spPr>
        </p:pic>
        <p:sp>
          <p:nvSpPr>
            <p:cNvPr name="AutoShape 6" id="6"/>
            <p:cNvSpPr/>
            <p:nvPr/>
          </p:nvSpPr>
          <p:spPr>
            <a:xfrm rot="0">
              <a:off x="559020" y="374335"/>
              <a:ext cx="19091069" cy="14260369"/>
            </a:xfrm>
            <a:prstGeom prst="rect">
              <a:avLst/>
            </a:prstGeom>
            <a:solidFill>
              <a:srgbClr val="1D1233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8514413" y="2824539"/>
            <a:ext cx="8744887" cy="406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840"/>
              </a:lnSpc>
            </a:pPr>
            <a:r>
              <a:rPr lang="en-US" sz="14400" spc="-144">
                <a:solidFill>
                  <a:srgbClr val="FFFFFF"/>
                </a:solidFill>
                <a:latin typeface="Nunito Sans Black"/>
              </a:rPr>
              <a:t>Apa itu Stack?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14514" y="-277469"/>
            <a:ext cx="15196939" cy="11550899"/>
            <a:chOff x="0" y="0"/>
            <a:chExt cx="20262585" cy="1540119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0262585" cy="15401199"/>
            </a:xfrm>
            <a:prstGeom prst="rect">
              <a:avLst/>
            </a:prstGeom>
          </p:spPr>
        </p:pic>
        <p:sp>
          <p:nvSpPr>
            <p:cNvPr name="AutoShape 4" id="4"/>
            <p:cNvSpPr/>
            <p:nvPr/>
          </p:nvSpPr>
          <p:spPr>
            <a:xfrm rot="0">
              <a:off x="559020" y="374335"/>
              <a:ext cx="19091069" cy="14260369"/>
            </a:xfrm>
            <a:prstGeom prst="rect">
              <a:avLst/>
            </a:prstGeom>
            <a:solidFill>
              <a:srgbClr val="1D1233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48982" y="1951188"/>
            <a:ext cx="10424347" cy="703643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782425" y="3664431"/>
            <a:ext cx="5806253" cy="3034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45"/>
              </a:lnSpc>
              <a:spcBef>
                <a:spcPct val="0"/>
              </a:spcBef>
            </a:pPr>
            <a:r>
              <a:rPr lang="en-US" sz="7223" spc="-72">
                <a:solidFill>
                  <a:srgbClr val="FFFFFF"/>
                </a:solidFill>
                <a:latin typeface="Nunito Sans Black"/>
              </a:rPr>
              <a:t>ImplementasiStack pada Data Pasien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15463" y="8381833"/>
            <a:ext cx="2091385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4200" spc="-42">
                <a:solidFill>
                  <a:srgbClr val="000000"/>
                </a:solidFill>
                <a:latin typeface="Nunito Sans Black"/>
              </a:rPr>
              <a:t>Data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15463" y="7456157"/>
            <a:ext cx="2091385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4200" spc="-42">
                <a:solidFill>
                  <a:srgbClr val="000000"/>
                </a:solidFill>
                <a:latin typeface="Nunito Sans Black"/>
              </a:rPr>
              <a:t>Data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15463" y="6593192"/>
            <a:ext cx="2091385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4200" spc="-42">
                <a:solidFill>
                  <a:srgbClr val="000000"/>
                </a:solidFill>
                <a:latin typeface="Nunito Sans Black"/>
              </a:rPr>
              <a:t>Data 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15463" y="5770400"/>
            <a:ext cx="2091385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4200" spc="-42">
                <a:solidFill>
                  <a:srgbClr val="000000"/>
                </a:solidFill>
                <a:latin typeface="Nunito Sans Black"/>
              </a:rPr>
              <a:t>Data 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15463" y="4907435"/>
            <a:ext cx="2091385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4200" spc="-42">
                <a:solidFill>
                  <a:srgbClr val="000000"/>
                </a:solidFill>
                <a:latin typeface="Nunito Sans Black"/>
              </a:rPr>
              <a:t>Data 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15463" y="4063520"/>
            <a:ext cx="2091385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4200" spc="-42">
                <a:solidFill>
                  <a:srgbClr val="000000"/>
                </a:solidFill>
                <a:latin typeface="Nunito Sans Black"/>
              </a:rPr>
              <a:t>Data 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8982" y="2075013"/>
            <a:ext cx="2411238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3600" spc="-36">
                <a:solidFill>
                  <a:srgbClr val="000000"/>
                </a:solidFill>
                <a:latin typeface="Nunito Sans Black"/>
              </a:rPr>
              <a:t>New data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2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06755" y="-714375"/>
            <a:ext cx="2505089" cy="12573000"/>
            <a:chOff x="0" y="0"/>
            <a:chExt cx="568927" cy="285543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68927" cy="2855435"/>
            </a:xfrm>
            <a:custGeom>
              <a:avLst/>
              <a:gdLst/>
              <a:ahLst/>
              <a:cxnLst/>
              <a:rect r="r" b="b" t="t" l="l"/>
              <a:pathLst>
                <a:path h="2855435" w="568927">
                  <a:moveTo>
                    <a:pt x="0" y="0"/>
                  </a:moveTo>
                  <a:lnTo>
                    <a:pt x="568927" y="0"/>
                  </a:lnTo>
                  <a:lnTo>
                    <a:pt x="568927" y="2855435"/>
                  </a:lnTo>
                  <a:lnTo>
                    <a:pt x="0" y="2855435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530922" y="277357"/>
            <a:ext cx="7444617" cy="9732286"/>
            <a:chOff x="0" y="0"/>
            <a:chExt cx="9926156" cy="1297638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926156" cy="12976382"/>
            </a:xfrm>
            <a:prstGeom prst="rect">
              <a:avLst/>
            </a:prstGeom>
          </p:spPr>
        </p:pic>
        <p:sp>
          <p:nvSpPr>
            <p:cNvPr name="AutoShape 6" id="6"/>
            <p:cNvSpPr/>
            <p:nvPr/>
          </p:nvSpPr>
          <p:spPr>
            <a:xfrm rot="0">
              <a:off x="228111" y="206807"/>
              <a:ext cx="9264682" cy="12279380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2550" r="0" b="2550"/>
          <a:stretch>
            <a:fillRect/>
          </a:stretch>
        </p:blipFill>
        <p:spPr>
          <a:xfrm flipH="false" flipV="false" rot="0">
            <a:off x="2355853" y="1028700"/>
            <a:ext cx="5594991" cy="8229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1494249" y="3486597"/>
            <a:ext cx="5765051" cy="2926547"/>
            <a:chOff x="0" y="0"/>
            <a:chExt cx="7686735" cy="390206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85725"/>
              <a:ext cx="7686735" cy="3339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79"/>
                </a:lnSpc>
                <a:spcBef>
                  <a:spcPct val="0"/>
                </a:spcBef>
              </a:pPr>
              <a:r>
                <a:rPr lang="en-US" sz="8799" spc="-87">
                  <a:solidFill>
                    <a:srgbClr val="000000"/>
                  </a:solidFill>
                  <a:latin typeface="Nunito Sans Black"/>
                </a:rPr>
                <a:t>Flowchart Program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004132"/>
              <a:ext cx="7686735" cy="617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206778" y="-9395581"/>
            <a:ext cx="5627045" cy="21316950"/>
            <a:chOff x="0" y="0"/>
            <a:chExt cx="1277950" cy="484126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277950" cy="4841260"/>
            </a:xfrm>
            <a:custGeom>
              <a:avLst/>
              <a:gdLst/>
              <a:ahLst/>
              <a:cxnLst/>
              <a:rect r="r" b="b" t="t" l="l"/>
              <a:pathLst>
                <a:path h="4841260" w="1277950">
                  <a:moveTo>
                    <a:pt x="0" y="0"/>
                  </a:moveTo>
                  <a:lnTo>
                    <a:pt x="1277950" y="0"/>
                  </a:lnTo>
                  <a:lnTo>
                    <a:pt x="1277950" y="4841260"/>
                  </a:lnTo>
                  <a:lnTo>
                    <a:pt x="0" y="4841260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2020796" y="-435640"/>
            <a:ext cx="15999009" cy="20915371"/>
            <a:chOff x="0" y="0"/>
            <a:chExt cx="21332012" cy="2788716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1332012" cy="27887161"/>
            </a:xfrm>
            <a:prstGeom prst="rect">
              <a:avLst/>
            </a:prstGeom>
          </p:spPr>
        </p:pic>
        <p:sp>
          <p:nvSpPr>
            <p:cNvPr name="AutoShape 6" id="6"/>
            <p:cNvSpPr/>
            <p:nvPr/>
          </p:nvSpPr>
          <p:spPr>
            <a:xfrm rot="0">
              <a:off x="490226" y="444442"/>
              <a:ext cx="19910456" cy="26389256"/>
            </a:xfrm>
            <a:prstGeom prst="rect">
              <a:avLst/>
            </a:prstGeom>
            <a:solidFill>
              <a:srgbClr val="1D1233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482497" y="4076416"/>
            <a:ext cx="5139753" cy="445850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265184" y="809625"/>
            <a:ext cx="4249085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9600" spc="-96">
                <a:solidFill>
                  <a:srgbClr val="FFFFFF"/>
                </a:solidFill>
                <a:latin typeface="Nunito Sans Black"/>
              </a:rPr>
              <a:t>Library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389726" y="4212308"/>
            <a:ext cx="5609043" cy="3954315"/>
            <a:chOff x="0" y="0"/>
            <a:chExt cx="7478724" cy="527242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421145"/>
              <a:ext cx="7478724" cy="3348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Nunito Sans Extra Light"/>
                </a:rPr>
                <a:t>Program ini menggunakan pandas untuk mengolah data set yang diubah ke dalam bentuk dataframe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14300"/>
              <a:ext cx="7478724" cy="1245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4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FFFFFF"/>
                  </a:solidFill>
                  <a:latin typeface="Nunito Sans Black"/>
                </a:rPr>
                <a:t>Pandas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400496" y="-10589300"/>
            <a:ext cx="3239607" cy="21316950"/>
            <a:chOff x="0" y="0"/>
            <a:chExt cx="735742" cy="484126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35742" cy="4841260"/>
            </a:xfrm>
            <a:custGeom>
              <a:avLst/>
              <a:gdLst/>
              <a:ahLst/>
              <a:cxnLst/>
              <a:rect r="r" b="b" t="t" l="l"/>
              <a:pathLst>
                <a:path h="4841260" w="735742">
                  <a:moveTo>
                    <a:pt x="0" y="0"/>
                  </a:moveTo>
                  <a:lnTo>
                    <a:pt x="735742" y="0"/>
                  </a:lnTo>
                  <a:lnTo>
                    <a:pt x="735742" y="4841260"/>
                  </a:lnTo>
                  <a:lnTo>
                    <a:pt x="0" y="4841260"/>
                  </a:lnTo>
                  <a:close/>
                </a:path>
              </a:pathLst>
            </a:custGeom>
            <a:solidFill>
              <a:srgbClr val="050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144496" y="-1429481"/>
            <a:ext cx="15999009" cy="20915371"/>
            <a:chOff x="0" y="0"/>
            <a:chExt cx="21332012" cy="2788716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1332012" cy="27887161"/>
            </a:xfrm>
            <a:prstGeom prst="rect">
              <a:avLst/>
            </a:prstGeom>
          </p:spPr>
        </p:pic>
        <p:sp>
          <p:nvSpPr>
            <p:cNvPr name="AutoShape 6" id="6"/>
            <p:cNvSpPr/>
            <p:nvPr/>
          </p:nvSpPr>
          <p:spPr>
            <a:xfrm rot="0">
              <a:off x="490226" y="444442"/>
              <a:ext cx="19910456" cy="26389256"/>
            </a:xfrm>
            <a:prstGeom prst="rect">
              <a:avLst/>
            </a:prstGeom>
            <a:solidFill>
              <a:srgbClr val="1D1233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2728" t="71152" r="2728" b="7489"/>
          <a:stretch>
            <a:fillRect/>
          </a:stretch>
        </p:blipFill>
        <p:spPr>
          <a:xfrm flipH="false" flipV="false" rot="0">
            <a:off x="253665" y="3178469"/>
            <a:ext cx="5825510" cy="53288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53665" y="5109892"/>
            <a:ext cx="5825510" cy="391831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652375" y="2444530"/>
            <a:ext cx="8606925" cy="289545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8685" r="0" b="0"/>
          <a:stretch>
            <a:fillRect/>
          </a:stretch>
        </p:blipFill>
        <p:spPr>
          <a:xfrm flipH="false" flipV="false" rot="0">
            <a:off x="8577588" y="6092462"/>
            <a:ext cx="8756499" cy="309042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696757" y="650240"/>
            <a:ext cx="4894486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160"/>
              </a:lnSpc>
              <a:spcBef>
                <a:spcPct val="0"/>
              </a:spcBef>
            </a:pPr>
            <a:r>
              <a:rPr lang="en-US" sz="5600" spc="-56">
                <a:solidFill>
                  <a:srgbClr val="FFFFFF"/>
                </a:solidFill>
                <a:latin typeface="Nunito Sans Black"/>
              </a:rPr>
              <a:t>Hasil Program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DAFT-HeaF-M</dc:identifier>
  <dcterms:modified xsi:type="dcterms:W3CDTF">2011-08-01T06:04:30Z</dcterms:modified>
  <cp:revision>1</cp:revision>
  <dc:title>Tubes_STRUKDAT_Kelompok 1_RB</dc:title>
</cp:coreProperties>
</file>